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338" r:id="rId3"/>
    <p:sldId id="309" r:id="rId4"/>
    <p:sldId id="279" r:id="rId5"/>
    <p:sldId id="283" r:id="rId6"/>
    <p:sldId id="310" r:id="rId7"/>
    <p:sldId id="284" r:id="rId8"/>
    <p:sldId id="311" r:id="rId9"/>
    <p:sldId id="303" r:id="rId10"/>
    <p:sldId id="313" r:id="rId11"/>
    <p:sldId id="314" r:id="rId12"/>
    <p:sldId id="315" r:id="rId13"/>
    <p:sldId id="307" r:id="rId14"/>
    <p:sldId id="316" r:id="rId15"/>
    <p:sldId id="317" r:id="rId16"/>
    <p:sldId id="308" r:id="rId17"/>
    <p:sldId id="305" r:id="rId18"/>
    <p:sldId id="318" r:id="rId19"/>
    <p:sldId id="337" r:id="rId20"/>
    <p:sldId id="336" r:id="rId21"/>
    <p:sldId id="27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3E683606-88A2-49A5-935A-CA0D3F13EAE9}">
          <p14:sldIdLst>
            <p14:sldId id="256"/>
            <p14:sldId id="338"/>
            <p14:sldId id="309"/>
            <p14:sldId id="279"/>
            <p14:sldId id="283"/>
            <p14:sldId id="310"/>
            <p14:sldId id="284"/>
            <p14:sldId id="311"/>
            <p14:sldId id="303"/>
            <p14:sldId id="313"/>
            <p14:sldId id="314"/>
            <p14:sldId id="315"/>
          </p14:sldIdLst>
        </p14:section>
        <p14:section name="无标题节" id="{C156C658-B9FC-4DC7-AD5A-98A721731B44}">
          <p14:sldIdLst>
            <p14:sldId id="307"/>
            <p14:sldId id="316"/>
            <p14:sldId id="317"/>
            <p14:sldId id="308"/>
            <p14:sldId id="305"/>
            <p14:sldId id="318"/>
            <p14:sldId id="337"/>
            <p14:sldId id="336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31FED-3200-4402-B7D9-B2041448F667}" type="datetimeFigureOut">
              <a:rPr lang="zh-CN" altLang="en-US" smtClean="0"/>
              <a:t>2020/4/16 Thursday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25A31-3CCA-4174-89EF-EB35294C04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9052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9293-3445-44B0-82FF-2563FCC2A1FC}" type="datetimeFigureOut">
              <a:rPr lang="zh-CN" altLang="en-US" smtClean="0"/>
              <a:t>2020/4/16 Thursday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157A166-D1EE-4D2B-AE9A-95C6BD106D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9293-3445-44B0-82FF-2563FCC2A1FC}" type="datetimeFigureOut">
              <a:rPr lang="zh-CN" altLang="en-US" smtClean="0"/>
              <a:t>2020/4/16 Thursday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157A166-D1EE-4D2B-AE9A-95C6BD106D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9293-3445-44B0-82FF-2563FCC2A1FC}" type="datetimeFigureOut">
              <a:rPr lang="zh-CN" altLang="en-US" smtClean="0"/>
              <a:t>2020/4/16 Thursday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157A166-D1EE-4D2B-AE9A-95C6BD106D4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9293-3445-44B0-82FF-2563FCC2A1FC}" type="datetimeFigureOut">
              <a:rPr lang="zh-CN" altLang="en-US" smtClean="0"/>
              <a:t>2020/4/16 Thursday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157A166-D1EE-4D2B-AE9A-95C6BD106D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9293-3445-44B0-82FF-2563FCC2A1FC}" type="datetimeFigureOut">
              <a:rPr lang="zh-CN" altLang="en-US" smtClean="0"/>
              <a:t>2020/4/16 Thursday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157A166-D1EE-4D2B-AE9A-95C6BD106D4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9293-3445-44B0-82FF-2563FCC2A1FC}" type="datetimeFigureOut">
              <a:rPr lang="zh-CN" altLang="en-US" smtClean="0"/>
              <a:t>2020/4/16 Thursday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157A166-D1EE-4D2B-AE9A-95C6BD106D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9293-3445-44B0-82FF-2563FCC2A1FC}" type="datetimeFigureOut">
              <a:rPr lang="zh-CN" altLang="en-US" smtClean="0"/>
              <a:t>2020/4/16 Thursday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7A166-D1EE-4D2B-AE9A-95C6BD106D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9293-3445-44B0-82FF-2563FCC2A1FC}" type="datetimeFigureOut">
              <a:rPr lang="zh-CN" altLang="en-US" smtClean="0"/>
              <a:t>2020/4/16 Thursday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7A166-D1EE-4D2B-AE9A-95C6BD106D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9293-3445-44B0-82FF-2563FCC2A1FC}" type="datetimeFigureOut">
              <a:rPr lang="zh-CN" altLang="en-US" smtClean="0"/>
              <a:t>2020/4/16 Thursday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7A166-D1EE-4D2B-AE9A-95C6BD106D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9293-3445-44B0-82FF-2563FCC2A1FC}" type="datetimeFigureOut">
              <a:rPr lang="zh-CN" altLang="en-US" smtClean="0"/>
              <a:t>2020/4/16 Thursday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157A166-D1EE-4D2B-AE9A-95C6BD106D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9293-3445-44B0-82FF-2563FCC2A1FC}" type="datetimeFigureOut">
              <a:rPr lang="zh-CN" altLang="en-US" smtClean="0"/>
              <a:t>2020/4/16 Thursday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157A166-D1EE-4D2B-AE9A-95C6BD106D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9293-3445-44B0-82FF-2563FCC2A1FC}" type="datetimeFigureOut">
              <a:rPr lang="zh-CN" altLang="en-US" smtClean="0"/>
              <a:t>2020/4/16 Thursday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157A166-D1EE-4D2B-AE9A-95C6BD106D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9293-3445-44B0-82FF-2563FCC2A1FC}" type="datetimeFigureOut">
              <a:rPr lang="zh-CN" altLang="en-US" smtClean="0"/>
              <a:t>2020/4/16 Thursday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7A166-D1EE-4D2B-AE9A-95C6BD106D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9293-3445-44B0-82FF-2563FCC2A1FC}" type="datetimeFigureOut">
              <a:rPr lang="zh-CN" altLang="en-US" smtClean="0"/>
              <a:t>2020/4/16 Thursday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7A166-D1EE-4D2B-AE9A-95C6BD106D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9293-3445-44B0-82FF-2563FCC2A1FC}" type="datetimeFigureOut">
              <a:rPr lang="zh-CN" altLang="en-US" smtClean="0"/>
              <a:t>2020/4/16 Thursday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7A166-D1EE-4D2B-AE9A-95C6BD106D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9293-3445-44B0-82FF-2563FCC2A1FC}" type="datetimeFigureOut">
              <a:rPr lang="zh-CN" altLang="en-US" smtClean="0"/>
              <a:t>2020/4/16 Thursday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157A166-D1EE-4D2B-AE9A-95C6BD106D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59293-3445-44B0-82FF-2563FCC2A1FC}" type="datetimeFigureOut">
              <a:rPr lang="zh-CN" altLang="en-US" smtClean="0"/>
              <a:t>2020/4/16 Thursday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157A166-D1EE-4D2B-AE9A-95C6BD106D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453747" y="1202267"/>
            <a:ext cx="8915399" cy="2262781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睿云物流系统</a:t>
            </a: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612557" y="3483336"/>
            <a:ext cx="4863180" cy="1126283"/>
          </a:xfrm>
        </p:spPr>
        <p:txBody>
          <a:bodyPr>
            <a:normAutofit/>
          </a:bodyPr>
          <a:lstStyle/>
          <a:p>
            <a:r>
              <a:rPr lang="en-US" altLang="zh-CN" sz="4800" b="1" dirty="0" smtClean="0"/>
              <a:t>-</a:t>
            </a:r>
            <a:r>
              <a:rPr lang="zh-CN" altLang="en-US" sz="4800" b="1" dirty="0" smtClean="0"/>
              <a:t>客户下单</a:t>
            </a:r>
            <a:endParaRPr lang="zh-CN" alt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79202" y="217466"/>
            <a:ext cx="8911590" cy="788035"/>
          </a:xfrm>
        </p:spPr>
        <p:txBody>
          <a:bodyPr>
            <a:normAutofit/>
          </a:bodyPr>
          <a:lstStyle/>
          <a:p>
            <a:pPr algn="ctr"/>
            <a:r>
              <a:rPr lang="zh-CN" altLang="en-US" sz="3200" dirty="0"/>
              <a:t>下单</a:t>
            </a:r>
            <a:r>
              <a:rPr lang="en-US" altLang="zh-CN" sz="3200" dirty="0"/>
              <a:t>-</a:t>
            </a:r>
            <a:r>
              <a:rPr lang="zh-CN" altLang="en-US" sz="3200" dirty="0"/>
              <a:t>页面单件下单</a:t>
            </a:r>
          </a:p>
        </p:txBody>
      </p:sp>
      <p:sp>
        <p:nvSpPr>
          <p:cNvPr id="5" name="内容占位符 2"/>
          <p:cNvSpPr txBox="1"/>
          <p:nvPr/>
        </p:nvSpPr>
        <p:spPr>
          <a:xfrm>
            <a:off x="2015913" y="1072876"/>
            <a:ext cx="7951047" cy="8314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5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600" dirty="0" smtClean="0">
                <a:solidFill>
                  <a:srgbClr val="C00000"/>
                </a:solidFill>
                <a:sym typeface="+mn-ea"/>
              </a:rPr>
              <a:t>● </a:t>
            </a:r>
            <a:r>
              <a:rPr lang="zh-CN" altLang="en-US" sz="1600" dirty="0" smtClean="0">
                <a:solidFill>
                  <a:schemeClr val="tx1"/>
                </a:solidFill>
                <a:sym typeface="+mn-ea"/>
              </a:rPr>
              <a:t>收件人信息部分，填写方法参照下表。</a:t>
            </a:r>
            <a:endParaRPr lang="en-US" altLang="zh-CN" sz="1600" dirty="0" smtClean="0"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sz="1600" dirty="0">
                <a:ln/>
                <a:solidFill>
                  <a:schemeClr val="tx1"/>
                </a:solidFill>
                <a:sym typeface="+mn-ea"/>
              </a:rPr>
              <a:t> </a:t>
            </a:r>
            <a:r>
              <a:rPr lang="en-US" altLang="zh-CN" sz="1600" dirty="0" smtClean="0">
                <a:ln/>
                <a:solidFill>
                  <a:schemeClr val="tx1"/>
                </a:solidFill>
                <a:sym typeface="+mn-ea"/>
              </a:rPr>
              <a:t>   </a:t>
            </a:r>
            <a:r>
              <a:rPr lang="zh-CN" altLang="en-US" sz="1600" dirty="0" smtClean="0">
                <a:ln/>
                <a:solidFill>
                  <a:schemeClr val="tx1"/>
                </a:solidFill>
                <a:sym typeface="+mn-ea"/>
              </a:rPr>
              <a:t>常用</a:t>
            </a:r>
            <a:r>
              <a:rPr lang="zh-CN" altLang="en-US" sz="1600" dirty="0">
                <a:ln/>
                <a:solidFill>
                  <a:schemeClr val="tx1"/>
                </a:solidFill>
                <a:sym typeface="+mn-ea"/>
              </a:rPr>
              <a:t>收件人可以存档，方便下次直接</a:t>
            </a:r>
            <a:r>
              <a:rPr lang="zh-CN" altLang="en-US" sz="1600" dirty="0" smtClean="0">
                <a:ln/>
                <a:solidFill>
                  <a:schemeClr val="tx1"/>
                </a:solidFill>
                <a:sym typeface="+mn-ea"/>
              </a:rPr>
              <a:t>调用</a:t>
            </a:r>
            <a:endParaRPr lang="en-US" altLang="zh-CN" sz="1600" dirty="0" smtClean="0">
              <a:solidFill>
                <a:schemeClr val="tx1"/>
              </a:solidFill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460" y="1904282"/>
            <a:ext cx="7636500" cy="457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52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79202" y="217466"/>
            <a:ext cx="8911590" cy="788035"/>
          </a:xfrm>
        </p:spPr>
        <p:txBody>
          <a:bodyPr>
            <a:normAutofit/>
          </a:bodyPr>
          <a:lstStyle/>
          <a:p>
            <a:pPr algn="ctr"/>
            <a:r>
              <a:rPr lang="zh-CN" altLang="en-US" sz="3200" dirty="0"/>
              <a:t>下单</a:t>
            </a:r>
            <a:r>
              <a:rPr lang="en-US" altLang="zh-CN" sz="3200" dirty="0"/>
              <a:t>-</a:t>
            </a:r>
            <a:r>
              <a:rPr lang="zh-CN" altLang="en-US" sz="3200" dirty="0"/>
              <a:t>页面单件下单</a:t>
            </a:r>
          </a:p>
        </p:txBody>
      </p:sp>
      <p:sp>
        <p:nvSpPr>
          <p:cNvPr id="5" name="内容占位符 2"/>
          <p:cNvSpPr txBox="1"/>
          <p:nvPr/>
        </p:nvSpPr>
        <p:spPr>
          <a:xfrm>
            <a:off x="2015913" y="1072876"/>
            <a:ext cx="7951047" cy="764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5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600" dirty="0" smtClean="0">
                <a:solidFill>
                  <a:srgbClr val="C00000"/>
                </a:solidFill>
                <a:sym typeface="+mn-ea"/>
              </a:rPr>
              <a:t>● </a:t>
            </a:r>
            <a:r>
              <a:rPr lang="zh-CN" altLang="en-US" sz="1600" dirty="0" smtClean="0">
                <a:ln/>
                <a:solidFill>
                  <a:schemeClr val="tx1"/>
                </a:solidFill>
                <a:sym typeface="+mn-ea"/>
              </a:rPr>
              <a:t>货物信息部分</a:t>
            </a:r>
            <a:r>
              <a:rPr lang="zh-CN" altLang="en-US" sz="1600" dirty="0">
                <a:ln/>
                <a:solidFill>
                  <a:schemeClr val="tx1"/>
                </a:solidFill>
                <a:sym typeface="+mn-ea"/>
              </a:rPr>
              <a:t>，支持预付</a:t>
            </a:r>
            <a:r>
              <a:rPr lang="en-US" altLang="zh-CN" sz="1600" dirty="0">
                <a:ln/>
                <a:solidFill>
                  <a:schemeClr val="tx1"/>
                </a:solidFill>
                <a:sym typeface="+mn-ea"/>
              </a:rPr>
              <a:t>/</a:t>
            </a:r>
            <a:r>
              <a:rPr lang="zh-CN" altLang="en-US" sz="1600" dirty="0">
                <a:ln/>
                <a:solidFill>
                  <a:schemeClr val="tx1"/>
                </a:solidFill>
                <a:sym typeface="+mn-ea"/>
              </a:rPr>
              <a:t>到付账号，</a:t>
            </a:r>
            <a:r>
              <a:rPr lang="zh-CN" altLang="en-US" sz="1600" dirty="0" smtClean="0">
                <a:ln/>
                <a:solidFill>
                  <a:schemeClr val="tx1"/>
                </a:solidFill>
                <a:sym typeface="+mn-ea"/>
              </a:rPr>
              <a:t>支持</a:t>
            </a:r>
            <a:r>
              <a:rPr lang="en-US" altLang="zh-CN" sz="1600" dirty="0" smtClean="0">
                <a:ln/>
                <a:solidFill>
                  <a:schemeClr val="tx1"/>
                </a:solidFill>
                <a:sym typeface="+mn-ea"/>
              </a:rPr>
              <a:t>UPS</a:t>
            </a:r>
            <a:r>
              <a:rPr lang="zh-CN" altLang="en-US" sz="1600" dirty="0" smtClean="0">
                <a:ln/>
                <a:solidFill>
                  <a:schemeClr val="tx1"/>
                </a:solidFill>
                <a:sym typeface="+mn-ea"/>
              </a:rPr>
              <a:t>成人</a:t>
            </a:r>
            <a:r>
              <a:rPr lang="zh-CN" altLang="en-US" sz="1600" dirty="0">
                <a:ln/>
                <a:solidFill>
                  <a:schemeClr val="tx1"/>
                </a:solidFill>
                <a:sym typeface="+mn-ea"/>
              </a:rPr>
              <a:t>签名增值服务。</a:t>
            </a:r>
            <a:endParaRPr lang="en-US" altLang="zh-CN" sz="1600" dirty="0">
              <a:ln/>
              <a:solidFill>
                <a:schemeClr val="tx1"/>
              </a:solidFill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182" y="1692529"/>
            <a:ext cx="8499629" cy="489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38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79202" y="217466"/>
            <a:ext cx="8911590" cy="788035"/>
          </a:xfrm>
        </p:spPr>
        <p:txBody>
          <a:bodyPr>
            <a:normAutofit/>
          </a:bodyPr>
          <a:lstStyle/>
          <a:p>
            <a:pPr algn="ctr"/>
            <a:r>
              <a:rPr lang="zh-CN" altLang="en-US" sz="3200" dirty="0"/>
              <a:t>下单</a:t>
            </a:r>
            <a:r>
              <a:rPr lang="en-US" altLang="zh-CN" sz="3200" dirty="0"/>
              <a:t>-</a:t>
            </a:r>
            <a:r>
              <a:rPr lang="zh-CN" altLang="en-US" sz="3200" dirty="0"/>
              <a:t>页面单件下单</a:t>
            </a:r>
          </a:p>
        </p:txBody>
      </p:sp>
      <p:sp>
        <p:nvSpPr>
          <p:cNvPr id="5" name="内容占位符 2"/>
          <p:cNvSpPr txBox="1"/>
          <p:nvPr/>
        </p:nvSpPr>
        <p:spPr>
          <a:xfrm>
            <a:off x="2015913" y="1072876"/>
            <a:ext cx="7951047" cy="764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5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600" dirty="0" smtClean="0">
                <a:solidFill>
                  <a:srgbClr val="C00000"/>
                </a:solidFill>
                <a:sym typeface="+mn-ea"/>
              </a:rPr>
              <a:t>●  </a:t>
            </a:r>
            <a:r>
              <a:rPr lang="zh-CN" altLang="en-US" sz="1600" dirty="0" smtClean="0">
                <a:ln/>
                <a:solidFill>
                  <a:schemeClr val="tx1"/>
                </a:solidFill>
                <a:sym typeface="+mn-ea"/>
              </a:rPr>
              <a:t>海关</a:t>
            </a:r>
            <a:r>
              <a:rPr lang="zh-CN" altLang="en-US" sz="1600" dirty="0">
                <a:ln/>
                <a:solidFill>
                  <a:schemeClr val="tx1"/>
                </a:solidFill>
                <a:sym typeface="+mn-ea"/>
              </a:rPr>
              <a:t>申报</a:t>
            </a:r>
            <a:r>
              <a:rPr lang="zh-CN" altLang="en-US" sz="1600" dirty="0" smtClean="0">
                <a:ln/>
                <a:solidFill>
                  <a:schemeClr val="tx1"/>
                </a:solidFill>
                <a:sym typeface="+mn-ea"/>
              </a:rPr>
              <a:t>信息部分，常用海关申报信息可以存档，方便下次直接调用</a:t>
            </a:r>
            <a:endParaRPr lang="zh-CN" altLang="en-US" sz="1600" dirty="0">
              <a:ln/>
              <a:solidFill>
                <a:schemeClr val="tx1"/>
              </a:solidFill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8447" y="1454893"/>
            <a:ext cx="8691613" cy="484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7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96135" y="318389"/>
            <a:ext cx="8911590" cy="751459"/>
          </a:xfrm>
        </p:spPr>
        <p:txBody>
          <a:bodyPr>
            <a:normAutofit/>
          </a:bodyPr>
          <a:lstStyle/>
          <a:p>
            <a:pPr algn="ctr"/>
            <a:r>
              <a:rPr lang="zh-CN" altLang="en-US" sz="3200" dirty="0"/>
              <a:t>下单</a:t>
            </a:r>
            <a:r>
              <a:rPr lang="en-US" altLang="zh-CN" sz="3200" dirty="0" smtClean="0"/>
              <a:t>-</a:t>
            </a:r>
            <a:r>
              <a:rPr lang="zh-CN" altLang="en-US" sz="3200" dirty="0" smtClean="0"/>
              <a:t>批量</a:t>
            </a:r>
            <a:r>
              <a:rPr lang="zh-CN" altLang="en-US" sz="3200" dirty="0"/>
              <a:t>导入下单</a:t>
            </a:r>
          </a:p>
        </p:txBody>
      </p:sp>
      <p:sp>
        <p:nvSpPr>
          <p:cNvPr id="5" name="内容占位符 2"/>
          <p:cNvSpPr txBox="1"/>
          <p:nvPr/>
        </p:nvSpPr>
        <p:spPr>
          <a:xfrm>
            <a:off x="1925955" y="1168527"/>
            <a:ext cx="8915400" cy="920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600" dirty="0">
                <a:solidFill>
                  <a:srgbClr val="C00000"/>
                </a:solidFill>
              </a:rPr>
              <a:t>● </a:t>
            </a:r>
            <a:r>
              <a:rPr lang="zh-CN" altLang="en-US" sz="1600" dirty="0" smtClean="0">
                <a:ln/>
                <a:solidFill>
                  <a:schemeClr val="tx1"/>
                </a:solidFill>
              </a:rPr>
              <a:t>若使用批量下单功能，请在首页选择收藏过的路线，点击右侧</a:t>
            </a:r>
            <a:r>
              <a:rPr lang="en-US" altLang="zh-CN" sz="1600" dirty="0" smtClean="0">
                <a:ln/>
                <a:solidFill>
                  <a:schemeClr val="tx1"/>
                </a:solidFill>
              </a:rPr>
              <a:t>【</a:t>
            </a:r>
            <a:r>
              <a:rPr lang="zh-CN" altLang="en-US" sz="1600" dirty="0">
                <a:ln/>
                <a:solidFill>
                  <a:schemeClr val="tx1"/>
                </a:solidFill>
              </a:rPr>
              <a:t>批量下单</a:t>
            </a:r>
            <a:r>
              <a:rPr lang="en-US" altLang="zh-CN" sz="1600" dirty="0" smtClean="0">
                <a:ln/>
                <a:solidFill>
                  <a:schemeClr val="tx1"/>
                </a:solidFill>
              </a:rPr>
              <a:t>】</a:t>
            </a:r>
            <a:endParaRPr lang="zh-CN" altLang="en-U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CN" altLang="en-US" sz="1600" dirty="0">
                <a:solidFill>
                  <a:srgbClr val="C00000"/>
                </a:solidFill>
                <a:sym typeface="+mn-ea"/>
              </a:rPr>
              <a:t>● </a:t>
            </a:r>
            <a:r>
              <a:rPr lang="zh-CN" altLang="en-US" sz="1600" dirty="0" smtClean="0">
                <a:ln/>
                <a:solidFill>
                  <a:schemeClr val="tx1"/>
                </a:solidFill>
                <a:sym typeface="+mn-ea"/>
              </a:rPr>
              <a:t>批量</a:t>
            </a:r>
            <a:r>
              <a:rPr lang="zh-CN" altLang="en-US" sz="1600" dirty="0">
                <a:ln/>
                <a:solidFill>
                  <a:schemeClr val="tx1"/>
                </a:solidFill>
                <a:sym typeface="+mn-ea"/>
              </a:rPr>
              <a:t>下</a:t>
            </a:r>
            <a:r>
              <a:rPr lang="zh-CN" altLang="en-US" sz="1600" dirty="0" smtClean="0">
                <a:ln/>
                <a:solidFill>
                  <a:schemeClr val="tx1"/>
                </a:solidFill>
                <a:sym typeface="+mn-ea"/>
              </a:rPr>
              <a:t>单页面提供了</a:t>
            </a:r>
            <a:r>
              <a:rPr lang="en-US" altLang="zh-CN" sz="1600" dirty="0" smtClean="0">
                <a:ln/>
                <a:solidFill>
                  <a:schemeClr val="tx1"/>
                </a:solidFill>
                <a:sym typeface="+mn-ea"/>
              </a:rPr>
              <a:t>EXCEL</a:t>
            </a:r>
            <a:r>
              <a:rPr lang="zh-CN" altLang="en-US" sz="1600" dirty="0" smtClean="0">
                <a:ln/>
                <a:solidFill>
                  <a:schemeClr val="tx1"/>
                </a:solidFill>
                <a:sym typeface="+mn-ea"/>
              </a:rPr>
              <a:t>模板，</a:t>
            </a:r>
            <a:r>
              <a:rPr lang="zh-CN" altLang="en-US" sz="1600" dirty="0">
                <a:ln/>
                <a:solidFill>
                  <a:schemeClr val="tx1"/>
                </a:solidFill>
                <a:sym typeface="+mn-ea"/>
              </a:rPr>
              <a:t>按照要求</a:t>
            </a:r>
            <a:r>
              <a:rPr lang="zh-CN" altLang="en-US" sz="1600" dirty="0" smtClean="0">
                <a:ln/>
                <a:solidFill>
                  <a:schemeClr val="tx1"/>
                </a:solidFill>
                <a:sym typeface="+mn-ea"/>
              </a:rPr>
              <a:t>填</a:t>
            </a:r>
            <a:r>
              <a:rPr lang="zh-CN" altLang="en-US" sz="1600" dirty="0">
                <a:ln/>
                <a:solidFill>
                  <a:schemeClr val="tx1"/>
                </a:solidFill>
                <a:sym typeface="+mn-ea"/>
              </a:rPr>
              <a:t>写</a:t>
            </a:r>
            <a:r>
              <a:rPr lang="zh-CN" altLang="en-US" sz="1600" dirty="0" smtClean="0">
                <a:ln/>
                <a:solidFill>
                  <a:schemeClr val="tx1"/>
                </a:solidFill>
                <a:sym typeface="+mn-ea"/>
              </a:rPr>
              <a:t>，上传数据后批量</a:t>
            </a:r>
            <a:r>
              <a:rPr lang="zh-CN" altLang="en-US" sz="1600" dirty="0">
                <a:ln/>
                <a:solidFill>
                  <a:schemeClr val="tx1"/>
                </a:solidFill>
                <a:sym typeface="+mn-ea"/>
              </a:rPr>
              <a:t>下</a:t>
            </a:r>
            <a:r>
              <a:rPr lang="zh-CN" altLang="en-US" sz="1600" dirty="0" smtClean="0">
                <a:ln/>
                <a:solidFill>
                  <a:schemeClr val="tx1"/>
                </a:solidFill>
                <a:sym typeface="+mn-ea"/>
              </a:rPr>
              <a:t>单，如下表</a:t>
            </a:r>
            <a:r>
              <a:rPr lang="zh-CN" altLang="en-US" sz="16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。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271" y="2187362"/>
            <a:ext cx="9324293" cy="3882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96135" y="318389"/>
            <a:ext cx="8911590" cy="751459"/>
          </a:xfrm>
        </p:spPr>
        <p:txBody>
          <a:bodyPr>
            <a:normAutofit/>
          </a:bodyPr>
          <a:lstStyle/>
          <a:p>
            <a:pPr algn="ctr"/>
            <a:r>
              <a:rPr lang="zh-CN" altLang="en-US" sz="3200" dirty="0"/>
              <a:t>下单</a:t>
            </a:r>
            <a:r>
              <a:rPr lang="en-US" altLang="zh-CN" sz="3200" dirty="0"/>
              <a:t>-</a:t>
            </a:r>
            <a:r>
              <a:rPr lang="zh-CN" altLang="en-US" sz="3200" dirty="0"/>
              <a:t>批量导入下单</a:t>
            </a:r>
          </a:p>
        </p:txBody>
      </p:sp>
      <p:sp>
        <p:nvSpPr>
          <p:cNvPr id="5" name="内容占位符 2"/>
          <p:cNvSpPr txBox="1"/>
          <p:nvPr/>
        </p:nvSpPr>
        <p:spPr>
          <a:xfrm>
            <a:off x="1925955" y="1168527"/>
            <a:ext cx="8915400" cy="592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600" dirty="0" smtClean="0">
                <a:solidFill>
                  <a:srgbClr val="C00000"/>
                </a:solidFill>
                <a:sym typeface="+mn-ea"/>
              </a:rPr>
              <a:t>● </a:t>
            </a:r>
            <a:r>
              <a:rPr lang="zh-CN" altLang="en-US" sz="1600" dirty="0" smtClean="0">
                <a:ln/>
                <a:solidFill>
                  <a:schemeClr val="tx1"/>
                </a:solidFill>
                <a:sym typeface="+mn-ea"/>
              </a:rPr>
              <a:t>批量下单结果可在批量订单管理中下载</a:t>
            </a:r>
            <a:r>
              <a:rPr lang="en-US" altLang="zh-CN" sz="1600" dirty="0" smtClean="0">
                <a:ln/>
                <a:solidFill>
                  <a:schemeClr val="tx1"/>
                </a:solidFill>
                <a:sym typeface="+mn-ea"/>
              </a:rPr>
              <a:t>EXCEL</a:t>
            </a:r>
            <a:r>
              <a:rPr lang="zh-CN" altLang="en-US" sz="1600" dirty="0" smtClean="0">
                <a:ln/>
                <a:solidFill>
                  <a:schemeClr val="tx1"/>
                </a:solidFill>
                <a:sym typeface="+mn-ea"/>
              </a:rPr>
              <a:t>查看，</a:t>
            </a:r>
            <a:endParaRPr lang="zh-CN" altLang="en-US" sz="16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905" y="1946729"/>
            <a:ext cx="8920514" cy="402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5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96135" y="318389"/>
            <a:ext cx="8911590" cy="751459"/>
          </a:xfrm>
        </p:spPr>
        <p:txBody>
          <a:bodyPr>
            <a:normAutofit/>
          </a:bodyPr>
          <a:lstStyle/>
          <a:p>
            <a:pPr algn="ctr"/>
            <a:r>
              <a:rPr lang="zh-CN" altLang="en-US" sz="3200" dirty="0"/>
              <a:t>下单</a:t>
            </a:r>
            <a:r>
              <a:rPr lang="en-US" altLang="zh-CN" sz="3200" dirty="0"/>
              <a:t>-</a:t>
            </a:r>
            <a:r>
              <a:rPr lang="zh-CN" altLang="en-US" sz="3200" dirty="0"/>
              <a:t>批量导入下单</a:t>
            </a:r>
          </a:p>
        </p:txBody>
      </p:sp>
      <p:sp>
        <p:nvSpPr>
          <p:cNvPr id="5" name="内容占位符 2"/>
          <p:cNvSpPr txBox="1"/>
          <p:nvPr/>
        </p:nvSpPr>
        <p:spPr>
          <a:xfrm>
            <a:off x="1925955" y="1168527"/>
            <a:ext cx="8915400" cy="689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600" dirty="0">
                <a:solidFill>
                  <a:srgbClr val="C00000"/>
                </a:solidFill>
              </a:rPr>
              <a:t>● </a:t>
            </a:r>
            <a:r>
              <a:rPr lang="zh-CN" altLang="en-US" sz="1600" dirty="0">
                <a:ln/>
                <a:solidFill>
                  <a:schemeClr val="tx1"/>
                </a:solidFill>
              </a:rPr>
              <a:t>批量下单结果如果有部分订单失败，可根据失败原因</a:t>
            </a:r>
            <a:r>
              <a:rPr lang="zh-CN" altLang="en-US" sz="1600" dirty="0" smtClean="0">
                <a:ln/>
                <a:solidFill>
                  <a:schemeClr val="tx1"/>
                </a:solidFill>
                <a:sym typeface="+mn-ea"/>
              </a:rPr>
              <a:t>修改数据再次上传下单即可</a:t>
            </a:r>
            <a:r>
              <a:rPr lang="zh-CN" altLang="en-US" sz="16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。</a:t>
            </a:r>
            <a:endParaRPr lang="zh-CN" altLang="en-US" sz="16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marL="0" indent="0">
              <a:buNone/>
            </a:pPr>
            <a:endParaRPr lang="zh-CN" altLang="en-US" sz="16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140" y="1956355"/>
            <a:ext cx="10287000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7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96135" y="318389"/>
            <a:ext cx="8911590" cy="751459"/>
          </a:xfrm>
        </p:spPr>
        <p:txBody>
          <a:bodyPr>
            <a:normAutofit/>
          </a:bodyPr>
          <a:lstStyle/>
          <a:p>
            <a:pPr algn="ctr"/>
            <a:r>
              <a:rPr lang="zh-CN" altLang="en-US" sz="3200" dirty="0"/>
              <a:t>下单</a:t>
            </a:r>
            <a:r>
              <a:rPr lang="en-US" altLang="zh-CN" sz="3200" dirty="0" smtClean="0"/>
              <a:t>-</a:t>
            </a:r>
            <a:r>
              <a:rPr lang="zh-CN" altLang="en-US" sz="3200" dirty="0" smtClean="0"/>
              <a:t>系统对接</a:t>
            </a:r>
            <a:r>
              <a:rPr lang="zh-CN" altLang="en-US" sz="3200" dirty="0"/>
              <a:t>下单</a:t>
            </a:r>
            <a:r>
              <a:rPr lang="zh-CN" altLang="en-US" sz="3200" dirty="0" smtClean="0"/>
              <a:t>（</a:t>
            </a:r>
            <a:r>
              <a:rPr lang="en-US" altLang="zh-CN" sz="3200" dirty="0" smtClean="0"/>
              <a:t> </a:t>
            </a:r>
            <a:r>
              <a:rPr lang="en-US" altLang="zh-CN" sz="3200" dirty="0"/>
              <a:t>API </a:t>
            </a:r>
            <a:r>
              <a:rPr lang="zh-CN" altLang="en-US" sz="3200" dirty="0" smtClean="0"/>
              <a:t>）</a:t>
            </a:r>
            <a:endParaRPr lang="zh-CN" altLang="en-US" sz="3200" dirty="0"/>
          </a:p>
        </p:txBody>
      </p:sp>
      <p:sp>
        <p:nvSpPr>
          <p:cNvPr id="5" name="内容占位符 2"/>
          <p:cNvSpPr txBox="1"/>
          <p:nvPr/>
        </p:nvSpPr>
        <p:spPr>
          <a:xfrm>
            <a:off x="1925955" y="1168527"/>
            <a:ext cx="8915400" cy="1174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600" dirty="0">
                <a:solidFill>
                  <a:srgbClr val="C00000"/>
                </a:solidFill>
              </a:rPr>
              <a:t>● </a:t>
            </a:r>
            <a:r>
              <a:rPr lang="zh-CN" altLang="en-US" sz="1600" dirty="0" smtClean="0">
                <a:ln/>
                <a:solidFill>
                  <a:schemeClr val="tx1"/>
                </a:solidFill>
              </a:rPr>
              <a:t>系统同时提供</a:t>
            </a:r>
            <a:r>
              <a:rPr lang="en-US" altLang="zh-CN" sz="1600" dirty="0" smtClean="0">
                <a:ln/>
                <a:solidFill>
                  <a:schemeClr val="tx1"/>
                </a:solidFill>
              </a:rPr>
              <a:t>API</a:t>
            </a:r>
            <a:r>
              <a:rPr lang="zh-CN" altLang="en-US" sz="1600" dirty="0" smtClean="0">
                <a:ln/>
                <a:solidFill>
                  <a:schemeClr val="tx1"/>
                </a:solidFill>
              </a:rPr>
              <a:t>对接方式下单。</a:t>
            </a:r>
            <a:endParaRPr lang="en-US" altLang="zh-CN" sz="1600" dirty="0">
              <a:ln/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CN" sz="1600" dirty="0" smtClean="0">
                <a:ln/>
                <a:solidFill>
                  <a:schemeClr val="tx1"/>
                </a:solidFill>
              </a:rPr>
              <a:t>    </a:t>
            </a:r>
            <a:r>
              <a:rPr lang="zh-CN" altLang="en-US" sz="1600" dirty="0" smtClean="0">
                <a:ln/>
                <a:solidFill>
                  <a:schemeClr val="tx1"/>
                </a:solidFill>
              </a:rPr>
              <a:t>具体</a:t>
            </a:r>
            <a:r>
              <a:rPr lang="en-US" altLang="zh-CN" sz="1600" dirty="0" smtClean="0">
                <a:ln/>
                <a:solidFill>
                  <a:schemeClr val="tx1"/>
                </a:solidFill>
              </a:rPr>
              <a:t>API</a:t>
            </a:r>
            <a:r>
              <a:rPr lang="zh-CN" altLang="en-US" sz="1600" dirty="0" smtClean="0">
                <a:ln/>
                <a:solidFill>
                  <a:schemeClr val="tx1"/>
                </a:solidFill>
              </a:rPr>
              <a:t>对接文档请联系平台人员获取。</a:t>
            </a:r>
            <a:endParaRPr lang="zh-CN" altLang="en-US" sz="16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457" y="2103818"/>
            <a:ext cx="6715125" cy="419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60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96135" y="318389"/>
            <a:ext cx="8911590" cy="716915"/>
          </a:xfrm>
        </p:spPr>
        <p:txBody>
          <a:bodyPr>
            <a:normAutofit/>
          </a:bodyPr>
          <a:lstStyle/>
          <a:p>
            <a:pPr algn="ctr"/>
            <a:r>
              <a:rPr lang="zh-CN" altLang="en-US" sz="3200" dirty="0"/>
              <a:t>面单打印（页面）</a:t>
            </a:r>
          </a:p>
        </p:txBody>
      </p:sp>
      <p:sp>
        <p:nvSpPr>
          <p:cNvPr id="5" name="内容占位符 2"/>
          <p:cNvSpPr txBox="1"/>
          <p:nvPr/>
        </p:nvSpPr>
        <p:spPr>
          <a:xfrm>
            <a:off x="1973580" y="1032637"/>
            <a:ext cx="8915400" cy="642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600" dirty="0">
                <a:solidFill>
                  <a:srgbClr val="C00000"/>
                </a:solidFill>
              </a:rPr>
              <a:t>● </a:t>
            </a:r>
            <a:r>
              <a:rPr lang="zh-CN" altLang="en-US" sz="1600" dirty="0" smtClean="0">
                <a:solidFill>
                  <a:schemeClr val="tx1"/>
                </a:solidFill>
              </a:rPr>
              <a:t>页面下单时，利用下单成功后页面提示框的打印功能，可直接</a:t>
            </a:r>
            <a:r>
              <a:rPr lang="zh-CN" altLang="en-US" sz="1600" dirty="0">
                <a:solidFill>
                  <a:schemeClr val="tx1"/>
                </a:solidFill>
              </a:rPr>
              <a:t>打印面</a:t>
            </a:r>
            <a:r>
              <a:rPr lang="zh-CN" altLang="en-US" sz="1600" dirty="0" smtClean="0">
                <a:solidFill>
                  <a:schemeClr val="tx1"/>
                </a:solidFill>
              </a:rPr>
              <a:t>单</a:t>
            </a:r>
            <a:r>
              <a:rPr lang="en-US" altLang="zh-CN" sz="1600" dirty="0" smtClean="0">
                <a:solidFill>
                  <a:schemeClr val="tx1"/>
                </a:solidFill>
              </a:rPr>
              <a:t>&amp;</a:t>
            </a:r>
            <a:r>
              <a:rPr lang="zh-CN" altLang="en-US" sz="1600" dirty="0" smtClean="0">
                <a:solidFill>
                  <a:schemeClr val="tx1"/>
                </a:solidFill>
              </a:rPr>
              <a:t>发票。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135" y="1674796"/>
            <a:ext cx="8832450" cy="486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96135" y="318389"/>
            <a:ext cx="8911590" cy="716915"/>
          </a:xfrm>
        </p:spPr>
        <p:txBody>
          <a:bodyPr>
            <a:normAutofit/>
          </a:bodyPr>
          <a:lstStyle/>
          <a:p>
            <a:pPr algn="ctr"/>
            <a:r>
              <a:rPr lang="zh-CN" altLang="en-US" sz="3200" dirty="0"/>
              <a:t>面单打印（页面）</a:t>
            </a:r>
          </a:p>
        </p:txBody>
      </p:sp>
      <p:sp>
        <p:nvSpPr>
          <p:cNvPr id="5" name="内容占位符 2"/>
          <p:cNvSpPr txBox="1"/>
          <p:nvPr/>
        </p:nvSpPr>
        <p:spPr>
          <a:xfrm>
            <a:off x="1973580" y="1032638"/>
            <a:ext cx="8915400" cy="603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600" dirty="0">
                <a:solidFill>
                  <a:srgbClr val="C00000"/>
                </a:solidFill>
              </a:rPr>
              <a:t>● </a:t>
            </a:r>
            <a:r>
              <a:rPr lang="zh-CN" altLang="en-US" sz="1600" dirty="0" smtClean="0">
                <a:ln/>
                <a:solidFill>
                  <a:schemeClr val="tx1"/>
                </a:solidFill>
                <a:sym typeface="+mn-ea"/>
              </a:rPr>
              <a:t>也可利用左侧目录结构的</a:t>
            </a:r>
            <a:r>
              <a:rPr lang="en-US" altLang="zh-CN" sz="1600" dirty="0" smtClean="0">
                <a:ln/>
                <a:solidFill>
                  <a:schemeClr val="tx1"/>
                </a:solidFill>
                <a:sym typeface="+mn-ea"/>
              </a:rPr>
              <a:t>【</a:t>
            </a:r>
            <a:r>
              <a:rPr lang="zh-CN" altLang="en-US" sz="1600" dirty="0" smtClean="0">
                <a:ln/>
                <a:solidFill>
                  <a:schemeClr val="tx1"/>
                </a:solidFill>
                <a:sym typeface="+mn-ea"/>
              </a:rPr>
              <a:t>客户打印</a:t>
            </a:r>
            <a:r>
              <a:rPr lang="en-US" altLang="zh-CN" sz="1600" dirty="0" smtClean="0">
                <a:ln/>
                <a:solidFill>
                  <a:schemeClr val="tx1"/>
                </a:solidFill>
                <a:sym typeface="+mn-ea"/>
              </a:rPr>
              <a:t>】</a:t>
            </a:r>
            <a:r>
              <a:rPr lang="zh-CN" altLang="en-US" sz="1600" dirty="0" smtClean="0">
                <a:ln/>
                <a:solidFill>
                  <a:schemeClr val="tx1"/>
                </a:solidFill>
                <a:sym typeface="+mn-ea"/>
              </a:rPr>
              <a:t>功能，通过系统单号查询订单，打印</a:t>
            </a:r>
            <a:r>
              <a:rPr lang="zh-CN" altLang="en-US" sz="1600" dirty="0">
                <a:solidFill>
                  <a:schemeClr val="tx1"/>
                </a:solidFill>
              </a:rPr>
              <a:t>面单</a:t>
            </a:r>
            <a:r>
              <a:rPr lang="en-US" altLang="zh-CN" sz="1600" dirty="0">
                <a:solidFill>
                  <a:schemeClr val="tx1"/>
                </a:solidFill>
              </a:rPr>
              <a:t>&amp;</a:t>
            </a:r>
            <a:r>
              <a:rPr lang="zh-CN" altLang="en-US" sz="1600" dirty="0">
                <a:solidFill>
                  <a:schemeClr val="tx1"/>
                </a:solidFill>
              </a:rPr>
              <a:t>发票</a:t>
            </a:r>
            <a:r>
              <a:rPr lang="zh-CN" altLang="en-US" sz="1600" dirty="0" smtClean="0">
                <a:ln/>
                <a:solidFill>
                  <a:schemeClr val="tx1"/>
                </a:solidFill>
                <a:sym typeface="+mn-ea"/>
              </a:rPr>
              <a:t>。</a:t>
            </a:r>
            <a:endParaRPr lang="en-US" altLang="zh-CN" sz="1600" dirty="0" smtClean="0">
              <a:ln/>
              <a:solidFill>
                <a:schemeClr val="tx1"/>
              </a:solidFill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938" y="1830770"/>
            <a:ext cx="8816787" cy="470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6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96135" y="318389"/>
            <a:ext cx="8911590" cy="751459"/>
          </a:xfrm>
        </p:spPr>
        <p:txBody>
          <a:bodyPr>
            <a:normAutofit/>
          </a:bodyPr>
          <a:lstStyle/>
          <a:p>
            <a:pPr algn="ctr"/>
            <a:r>
              <a:rPr lang="zh-CN" altLang="en-US" sz="3200" dirty="0" smtClean="0"/>
              <a:t>面单获取（</a:t>
            </a:r>
            <a:r>
              <a:rPr lang="en-US" altLang="zh-CN" sz="3200" dirty="0"/>
              <a:t>API</a:t>
            </a:r>
            <a:r>
              <a:rPr lang="zh-CN" altLang="en-US" sz="3200" dirty="0"/>
              <a:t>对接）</a:t>
            </a:r>
          </a:p>
        </p:txBody>
      </p:sp>
      <p:sp>
        <p:nvSpPr>
          <p:cNvPr id="5" name="内容占位符 2"/>
          <p:cNvSpPr txBox="1"/>
          <p:nvPr/>
        </p:nvSpPr>
        <p:spPr>
          <a:xfrm>
            <a:off x="1925955" y="1168527"/>
            <a:ext cx="8915400" cy="1174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600" dirty="0">
                <a:solidFill>
                  <a:srgbClr val="C00000"/>
                </a:solidFill>
              </a:rPr>
              <a:t>● </a:t>
            </a:r>
            <a:r>
              <a:rPr lang="zh-CN" altLang="en-US" sz="1600" dirty="0" smtClean="0">
                <a:solidFill>
                  <a:schemeClr val="tx1"/>
                </a:solidFill>
              </a:rPr>
              <a:t>除了通过页面打印外，系统也提供了面单获取接口。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CN" sz="1600" dirty="0">
                <a:ln/>
                <a:solidFill>
                  <a:schemeClr val="tx1"/>
                </a:solidFill>
              </a:rPr>
              <a:t> </a:t>
            </a:r>
            <a:r>
              <a:rPr lang="en-US" altLang="zh-CN" sz="1600" dirty="0" smtClean="0">
                <a:ln/>
                <a:solidFill>
                  <a:schemeClr val="tx1"/>
                </a:solidFill>
              </a:rPr>
              <a:t>   </a:t>
            </a:r>
            <a:r>
              <a:rPr lang="zh-CN" altLang="en-US" sz="1600" dirty="0" smtClean="0">
                <a:ln/>
                <a:solidFill>
                  <a:schemeClr val="tx1"/>
                </a:solidFill>
              </a:rPr>
              <a:t>客户系统可通过</a:t>
            </a:r>
            <a:r>
              <a:rPr lang="zh-CN" altLang="en-US" sz="1600" dirty="0" smtClean="0">
                <a:solidFill>
                  <a:schemeClr val="tx1"/>
                </a:solidFill>
              </a:rPr>
              <a:t>接口</a:t>
            </a:r>
            <a:r>
              <a:rPr lang="zh-CN" altLang="en-US" sz="1600" dirty="0" smtClean="0">
                <a:ln/>
                <a:solidFill>
                  <a:schemeClr val="tx1"/>
                </a:solidFill>
              </a:rPr>
              <a:t>获取渠道面单和发票文件进行打印等处理。</a:t>
            </a:r>
            <a:endParaRPr lang="en-US" altLang="zh-CN" sz="1600" dirty="0">
              <a:ln/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CN" altLang="en-US" sz="1600" dirty="0" smtClean="0">
                <a:ln/>
                <a:solidFill>
                  <a:schemeClr val="tx1"/>
                </a:solidFill>
              </a:rPr>
              <a:t>    具体</a:t>
            </a:r>
            <a:r>
              <a:rPr lang="en-US" altLang="zh-CN" sz="1600" dirty="0" smtClean="0">
                <a:ln/>
                <a:solidFill>
                  <a:schemeClr val="tx1"/>
                </a:solidFill>
              </a:rPr>
              <a:t>API</a:t>
            </a:r>
            <a:r>
              <a:rPr lang="zh-CN" altLang="en-US" sz="1600" dirty="0">
                <a:ln/>
                <a:solidFill>
                  <a:schemeClr val="tx1"/>
                </a:solidFill>
              </a:rPr>
              <a:t>接口</a:t>
            </a:r>
            <a:r>
              <a:rPr lang="zh-CN" altLang="en-US" sz="1600" dirty="0" smtClean="0">
                <a:ln/>
                <a:solidFill>
                  <a:schemeClr val="tx1"/>
                </a:solidFill>
              </a:rPr>
              <a:t>文档请联系平台人员获取。</a:t>
            </a:r>
            <a:endParaRPr lang="zh-CN" altLang="en-US" sz="16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938" y="2343277"/>
            <a:ext cx="6667500" cy="419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46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30788" y="396445"/>
            <a:ext cx="8911687" cy="671709"/>
          </a:xfrm>
        </p:spPr>
        <p:txBody>
          <a:bodyPr/>
          <a:lstStyle/>
          <a:p>
            <a:pPr algn="ctr"/>
            <a:r>
              <a:rPr lang="zh-CN" altLang="en-US" dirty="0"/>
              <a:t>一</a:t>
            </a:r>
            <a:r>
              <a:rPr lang="zh-CN" altLang="en-US" dirty="0" smtClean="0"/>
              <a:t>、操作流程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319" y="1168737"/>
            <a:ext cx="7394844" cy="536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34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96135" y="318389"/>
            <a:ext cx="8911590" cy="751459"/>
          </a:xfrm>
        </p:spPr>
        <p:txBody>
          <a:bodyPr>
            <a:normAutofit/>
          </a:bodyPr>
          <a:lstStyle/>
          <a:p>
            <a:pPr algn="ctr"/>
            <a:r>
              <a:rPr lang="zh-CN" altLang="en-US" sz="3200" dirty="0"/>
              <a:t>轨迹追踪（</a:t>
            </a:r>
            <a:r>
              <a:rPr lang="en-US" altLang="zh-CN" sz="3200" dirty="0"/>
              <a:t>API</a:t>
            </a:r>
            <a:r>
              <a:rPr lang="zh-CN" altLang="en-US" sz="3200" dirty="0"/>
              <a:t>对接）</a:t>
            </a:r>
          </a:p>
        </p:txBody>
      </p:sp>
      <p:sp>
        <p:nvSpPr>
          <p:cNvPr id="5" name="内容占位符 2"/>
          <p:cNvSpPr txBox="1"/>
          <p:nvPr/>
        </p:nvSpPr>
        <p:spPr>
          <a:xfrm>
            <a:off x="1925955" y="1168527"/>
            <a:ext cx="8915400" cy="1174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600" dirty="0">
                <a:solidFill>
                  <a:srgbClr val="C00000"/>
                </a:solidFill>
              </a:rPr>
              <a:t>● </a:t>
            </a:r>
            <a:r>
              <a:rPr lang="zh-CN" altLang="en-US" sz="1600" dirty="0" smtClean="0">
                <a:ln/>
                <a:solidFill>
                  <a:schemeClr val="tx1"/>
                </a:solidFill>
              </a:rPr>
              <a:t>目前系统支持</a:t>
            </a:r>
            <a:r>
              <a:rPr lang="en-US" altLang="zh-CN" sz="1600" dirty="0" smtClean="0">
                <a:ln/>
                <a:solidFill>
                  <a:schemeClr val="tx1"/>
                </a:solidFill>
              </a:rPr>
              <a:t>UPS,DHL,FEDEX,TNT</a:t>
            </a:r>
            <a:r>
              <a:rPr lang="zh-CN" altLang="en-US" sz="1600" dirty="0" smtClean="0">
                <a:ln/>
                <a:solidFill>
                  <a:schemeClr val="tx1"/>
                </a:solidFill>
              </a:rPr>
              <a:t>的轨迹追踪，每</a:t>
            </a:r>
            <a:r>
              <a:rPr lang="en-US" altLang="zh-CN" sz="1600" dirty="0" smtClean="0">
                <a:ln/>
                <a:solidFill>
                  <a:schemeClr val="tx1"/>
                </a:solidFill>
              </a:rPr>
              <a:t>4</a:t>
            </a:r>
            <a:r>
              <a:rPr lang="zh-CN" altLang="en-US" sz="1600" dirty="0" smtClean="0">
                <a:ln/>
                <a:solidFill>
                  <a:schemeClr val="tx1"/>
                </a:solidFill>
              </a:rPr>
              <a:t>小时追踪一次。</a:t>
            </a:r>
            <a:endParaRPr lang="en-US" altLang="zh-CN" sz="1600" dirty="0" smtClean="0">
              <a:ln/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CN" altLang="en-US" sz="1600" dirty="0" smtClean="0">
                <a:ln/>
                <a:solidFill>
                  <a:schemeClr val="tx1"/>
                </a:solidFill>
              </a:rPr>
              <a:t>    系统</a:t>
            </a:r>
            <a:r>
              <a:rPr lang="zh-CN" altLang="en-US" sz="1600" dirty="0">
                <a:ln/>
                <a:solidFill>
                  <a:schemeClr val="tx1"/>
                </a:solidFill>
              </a:rPr>
              <a:t>提供</a:t>
            </a:r>
            <a:r>
              <a:rPr lang="en-US" altLang="zh-CN" sz="1600" dirty="0">
                <a:ln/>
                <a:solidFill>
                  <a:schemeClr val="tx1"/>
                </a:solidFill>
              </a:rPr>
              <a:t>API</a:t>
            </a:r>
            <a:r>
              <a:rPr lang="zh-CN" altLang="en-US" sz="1600" dirty="0">
                <a:ln/>
                <a:solidFill>
                  <a:schemeClr val="tx1"/>
                </a:solidFill>
              </a:rPr>
              <a:t>接口，供客户系统追踪订单路由轨迹</a:t>
            </a:r>
            <a:r>
              <a:rPr lang="zh-CN" altLang="en-US" sz="1600" dirty="0" smtClean="0">
                <a:ln/>
                <a:solidFill>
                  <a:schemeClr val="tx1"/>
                </a:solidFill>
              </a:rPr>
              <a:t>。</a:t>
            </a:r>
            <a:endParaRPr lang="en-US" altLang="zh-CN" sz="1600" dirty="0" smtClean="0">
              <a:ln/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CN" sz="1600" dirty="0">
                <a:ln/>
                <a:solidFill>
                  <a:schemeClr val="tx1"/>
                </a:solidFill>
              </a:rPr>
              <a:t> </a:t>
            </a:r>
            <a:r>
              <a:rPr lang="en-US" altLang="zh-CN" sz="1600" dirty="0" smtClean="0">
                <a:ln/>
                <a:solidFill>
                  <a:schemeClr val="tx1"/>
                </a:solidFill>
              </a:rPr>
              <a:t>   </a:t>
            </a:r>
            <a:r>
              <a:rPr lang="zh-CN" altLang="en-US" sz="1600" dirty="0" smtClean="0">
                <a:ln/>
                <a:solidFill>
                  <a:schemeClr val="tx1"/>
                </a:solidFill>
              </a:rPr>
              <a:t>具体</a:t>
            </a:r>
            <a:r>
              <a:rPr lang="en-US" altLang="zh-CN" sz="1600" dirty="0" smtClean="0">
                <a:ln/>
                <a:solidFill>
                  <a:schemeClr val="tx1"/>
                </a:solidFill>
              </a:rPr>
              <a:t>API</a:t>
            </a:r>
            <a:r>
              <a:rPr lang="zh-CN" altLang="en-US" sz="1600" dirty="0">
                <a:ln/>
                <a:solidFill>
                  <a:schemeClr val="tx1"/>
                </a:solidFill>
              </a:rPr>
              <a:t>接口</a:t>
            </a:r>
            <a:r>
              <a:rPr lang="zh-CN" altLang="en-US" sz="1600" dirty="0" smtClean="0">
                <a:ln/>
                <a:solidFill>
                  <a:schemeClr val="tx1"/>
                </a:solidFill>
              </a:rPr>
              <a:t>文档请联系平台人员获取。</a:t>
            </a:r>
            <a:endParaRPr lang="zh-CN" altLang="en-US" sz="16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043" y="2569972"/>
            <a:ext cx="690562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07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1712068" y="2367815"/>
            <a:ext cx="8911687" cy="1645920"/>
          </a:xfrm>
        </p:spPr>
        <p:txBody>
          <a:bodyPr>
            <a:noAutofit/>
          </a:bodyPr>
          <a:lstStyle/>
          <a:p>
            <a:pPr algn="ctr"/>
            <a:r>
              <a:rPr lang="en-US" altLang="zh-CN" sz="10000" i="1" dirty="0"/>
              <a:t>END</a:t>
            </a:r>
            <a:r>
              <a:rPr lang="zh-CN" altLang="en-US" sz="10000" i="1" dirty="0"/>
              <a:t>！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30788" y="396445"/>
            <a:ext cx="8911687" cy="671709"/>
          </a:xfrm>
        </p:spPr>
        <p:txBody>
          <a:bodyPr/>
          <a:lstStyle/>
          <a:p>
            <a:pPr algn="ctr"/>
            <a:r>
              <a:rPr lang="zh-CN" altLang="en-US" dirty="0"/>
              <a:t>二</a:t>
            </a:r>
            <a:r>
              <a:rPr lang="zh-CN" altLang="en-US" dirty="0" smtClean="0"/>
              <a:t>、主要功能</a:t>
            </a:r>
            <a:endParaRPr lang="zh-CN" altLang="en-US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xmlns="" id="{B637C53C-F84A-48B5-B4B6-B98276A1A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9293" y="1346200"/>
            <a:ext cx="8915400" cy="4671478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完成</a:t>
            </a:r>
            <a:r>
              <a:rPr lang="zh-CN" altLang="en-US" dirty="0"/>
              <a:t>对接包含</a:t>
            </a:r>
            <a:r>
              <a:rPr lang="en-US" altLang="zh-CN" dirty="0"/>
              <a:t>UPS</a:t>
            </a:r>
            <a:r>
              <a:rPr lang="zh-CN" altLang="en-US" dirty="0"/>
              <a:t>，</a:t>
            </a:r>
            <a:r>
              <a:rPr lang="en-US" altLang="zh-CN" dirty="0"/>
              <a:t>DHL,FEDEX,TNT</a:t>
            </a:r>
            <a:r>
              <a:rPr lang="zh-CN" altLang="en-US" dirty="0"/>
              <a:t>在内的数十家主流渠道商 </a:t>
            </a:r>
          </a:p>
          <a:p>
            <a:r>
              <a:rPr lang="zh-CN" altLang="en-US" dirty="0"/>
              <a:t>支持页面制单</a:t>
            </a:r>
            <a:r>
              <a:rPr lang="en-US" altLang="zh-CN" dirty="0"/>
              <a:t>/EXCEL</a:t>
            </a:r>
            <a:r>
              <a:rPr lang="zh-CN" altLang="en-US" dirty="0"/>
              <a:t>批量导入制单</a:t>
            </a:r>
            <a:r>
              <a:rPr lang="en-US" altLang="zh-CN" dirty="0"/>
              <a:t>/API</a:t>
            </a:r>
            <a:r>
              <a:rPr lang="zh-CN" altLang="en-US" dirty="0"/>
              <a:t>对接制单等多种模式 </a:t>
            </a:r>
            <a:endParaRPr lang="zh-CN" altLang="en-US" dirty="0">
              <a:solidFill>
                <a:schemeClr val="tx1"/>
              </a:solidFill>
            </a:endParaRPr>
          </a:p>
          <a:p>
            <a:r>
              <a:rPr lang="zh-CN" altLang="en-US" dirty="0" smtClean="0"/>
              <a:t>下</a:t>
            </a:r>
            <a:r>
              <a:rPr lang="zh-CN" altLang="en-US" dirty="0"/>
              <a:t>单时邮编和城市相互匹配提示，方便制单</a:t>
            </a:r>
            <a:endParaRPr lang="zh-CN" altLang="en-US" dirty="0">
              <a:solidFill>
                <a:schemeClr val="tx1"/>
              </a:solidFill>
            </a:endParaRPr>
          </a:p>
          <a:p>
            <a:r>
              <a:rPr lang="zh-CN" altLang="en-US" dirty="0" smtClean="0"/>
              <a:t>自动</a:t>
            </a:r>
            <a:r>
              <a:rPr lang="zh-CN" altLang="en-US" dirty="0"/>
              <a:t>提示客户偏远及报关信息，避免后期费用</a:t>
            </a:r>
            <a:r>
              <a:rPr lang="zh-CN" altLang="en-US" dirty="0" smtClean="0"/>
              <a:t>纠纷</a:t>
            </a:r>
            <a:endParaRPr lang="en-US" altLang="zh-CN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1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63055" y="472646"/>
            <a:ext cx="8911687" cy="763488"/>
          </a:xfrm>
        </p:spPr>
        <p:txBody>
          <a:bodyPr>
            <a:normAutofit/>
          </a:bodyPr>
          <a:lstStyle/>
          <a:p>
            <a:pPr algn="ctr"/>
            <a:r>
              <a:rPr lang="zh-CN" altLang="en-US" dirty="0"/>
              <a:t>三</a:t>
            </a:r>
            <a:r>
              <a:rPr lang="zh-CN" altLang="en-US" dirty="0" smtClean="0"/>
              <a:t>、</a:t>
            </a:r>
            <a:r>
              <a:rPr lang="zh-CN" altLang="en-US" dirty="0" smtClean="0"/>
              <a:t>详细操作</a:t>
            </a:r>
            <a:endParaRPr lang="zh-CN" altLang="en-US" dirty="0"/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4616884" y="1451632"/>
            <a:ext cx="3675279" cy="42748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charset="2"/>
              <a:buNone/>
            </a:pPr>
            <a:endParaRPr lang="en-US" altLang="zh-CN" u="sng" dirty="0" smtClean="0">
              <a:latin typeface="幼圆 (标题)"/>
            </a:endParaRPr>
          </a:p>
          <a:p>
            <a:pPr marL="0" indent="0">
              <a:lnSpc>
                <a:spcPct val="150000"/>
              </a:lnSpc>
              <a:buFont typeface="Wingdings 3" panose="05040102010807070707" charset="2"/>
              <a:buNone/>
            </a:pPr>
            <a:endParaRPr lang="en-US" altLang="zh-CN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009836" y="1636295"/>
            <a:ext cx="5960428" cy="4274927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>
                <a:solidFill>
                  <a:schemeClr val="accent1"/>
                </a:solidFill>
              </a:rPr>
              <a:t>●  </a:t>
            </a:r>
            <a:r>
              <a:rPr lang="zh-CN" altLang="en-US" dirty="0" smtClean="0">
                <a:latin typeface="幼圆 (标题)"/>
              </a:rPr>
              <a:t>客户</a:t>
            </a:r>
            <a:r>
              <a:rPr lang="zh-CN" altLang="en-US" dirty="0">
                <a:latin typeface="幼圆 (标题)"/>
              </a:rPr>
              <a:t>注册</a:t>
            </a:r>
            <a:r>
              <a:rPr lang="en-US" altLang="zh-CN" dirty="0">
                <a:latin typeface="幼圆 (标题)"/>
              </a:rPr>
              <a:t>&amp;</a:t>
            </a:r>
            <a:r>
              <a:rPr lang="zh-CN" altLang="en-US" dirty="0" smtClean="0">
                <a:latin typeface="幼圆 (标题)"/>
              </a:rPr>
              <a:t>登录</a:t>
            </a:r>
            <a:endParaRPr lang="en-US" altLang="zh-CN" dirty="0">
              <a:latin typeface="幼圆 (标题)"/>
            </a:endParaRPr>
          </a:p>
          <a:p>
            <a:pPr marL="0" indent="0">
              <a:buNone/>
            </a:pPr>
            <a:r>
              <a:rPr lang="zh-CN" altLang="en-US" dirty="0" smtClean="0">
                <a:solidFill>
                  <a:schemeClr val="accent1"/>
                </a:solidFill>
              </a:rPr>
              <a:t>●  </a:t>
            </a:r>
            <a:r>
              <a:rPr lang="zh-CN" altLang="en-US" dirty="0" smtClean="0"/>
              <a:t>客户</a:t>
            </a:r>
            <a:r>
              <a:rPr lang="zh-CN" altLang="en-US" dirty="0"/>
              <a:t>报价查询</a:t>
            </a:r>
            <a:endParaRPr lang="en-US" altLang="zh-CN" dirty="0">
              <a:latin typeface="幼圆 (标题)"/>
            </a:endParaRPr>
          </a:p>
          <a:p>
            <a:pPr marL="0" indent="0">
              <a:buNone/>
            </a:pPr>
            <a:r>
              <a:rPr lang="zh-CN" altLang="en-US" dirty="0" smtClean="0">
                <a:solidFill>
                  <a:schemeClr val="accent1"/>
                </a:solidFill>
              </a:rPr>
              <a:t>●  </a:t>
            </a:r>
            <a:r>
              <a:rPr lang="zh-CN" altLang="en-US" dirty="0" smtClean="0"/>
              <a:t>下单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>
                <a:latin typeface="幼圆 (标题)"/>
              </a:rPr>
              <a:t> </a:t>
            </a:r>
            <a:r>
              <a:rPr lang="en-US" altLang="zh-CN" dirty="0" smtClean="0">
                <a:latin typeface="幼圆 (标题)"/>
              </a:rPr>
              <a:t>  · </a:t>
            </a:r>
            <a:r>
              <a:rPr lang="zh-CN" altLang="en-US" dirty="0" smtClean="0"/>
              <a:t>页面单件下单</a:t>
            </a:r>
            <a:endParaRPr lang="en-US" altLang="zh-CN" dirty="0">
              <a:latin typeface="幼圆 (标题)"/>
            </a:endParaRPr>
          </a:p>
          <a:p>
            <a:pPr marL="0" indent="0">
              <a:buNone/>
            </a:pPr>
            <a:r>
              <a:rPr lang="en-US" altLang="zh-CN" dirty="0">
                <a:latin typeface="幼圆 (标题)"/>
              </a:rPr>
              <a:t> </a:t>
            </a:r>
            <a:r>
              <a:rPr lang="en-US" altLang="zh-CN" dirty="0" smtClean="0">
                <a:latin typeface="幼圆 (标题)"/>
              </a:rPr>
              <a:t>  · </a:t>
            </a:r>
            <a:r>
              <a:rPr lang="zh-CN" altLang="en-US" dirty="0" smtClean="0">
                <a:latin typeface="幼圆 (标题)"/>
              </a:rPr>
              <a:t>页面批量下单</a:t>
            </a:r>
            <a:endParaRPr lang="en-US" altLang="zh-CN" dirty="0">
              <a:latin typeface="幼圆 (标题)"/>
            </a:endParaRPr>
          </a:p>
          <a:p>
            <a:pPr marL="0" indent="0">
              <a:buNone/>
            </a:pPr>
            <a:r>
              <a:rPr lang="en-US" altLang="zh-CN" dirty="0">
                <a:latin typeface="幼圆 (标题)"/>
              </a:rPr>
              <a:t>   ·</a:t>
            </a:r>
            <a:r>
              <a:rPr lang="zh-CN" altLang="en-US" dirty="0">
                <a:latin typeface="幼圆 (标题)"/>
              </a:rPr>
              <a:t> </a:t>
            </a:r>
            <a:r>
              <a:rPr lang="zh-CN" altLang="en-US" dirty="0" smtClean="0">
                <a:latin typeface="幼圆 (标题)"/>
              </a:rPr>
              <a:t>系统对接</a:t>
            </a:r>
            <a:r>
              <a:rPr lang="zh-CN" altLang="en-US" dirty="0">
                <a:latin typeface="幼圆 (标题)"/>
              </a:rPr>
              <a:t>下单（ </a:t>
            </a:r>
            <a:r>
              <a:rPr lang="en-US" altLang="zh-CN" dirty="0" smtClean="0">
                <a:latin typeface="幼圆 (标题)"/>
              </a:rPr>
              <a:t>API</a:t>
            </a:r>
            <a:r>
              <a:rPr lang="zh-CN" altLang="en-US" dirty="0" smtClean="0">
                <a:latin typeface="幼圆 (标题)"/>
              </a:rPr>
              <a:t>对接</a:t>
            </a:r>
            <a:r>
              <a:rPr lang="zh-CN" altLang="en-US" dirty="0">
                <a:latin typeface="幼圆 (标题)"/>
              </a:rPr>
              <a:t>）</a:t>
            </a:r>
            <a:endParaRPr lang="en-US" altLang="zh-CN" dirty="0">
              <a:latin typeface="幼圆 (标题)"/>
            </a:endParaRPr>
          </a:p>
          <a:p>
            <a:pPr marL="0" indent="0">
              <a:buNone/>
            </a:pPr>
            <a:r>
              <a:rPr lang="zh-CN" altLang="en-US" dirty="0" smtClean="0">
                <a:solidFill>
                  <a:schemeClr val="accent1"/>
                </a:solidFill>
              </a:rPr>
              <a:t>●   </a:t>
            </a:r>
            <a:r>
              <a:rPr lang="zh-CN" altLang="en-US" dirty="0" smtClean="0">
                <a:latin typeface="幼圆 (标题)"/>
              </a:rPr>
              <a:t>面</a:t>
            </a:r>
            <a:r>
              <a:rPr lang="zh-CN" altLang="en-US" dirty="0">
                <a:latin typeface="幼圆 (标题)"/>
              </a:rPr>
              <a:t>单打印（页面）</a:t>
            </a:r>
            <a:endParaRPr lang="en-US" altLang="zh-CN" dirty="0">
              <a:latin typeface="幼圆 (标题)"/>
            </a:endParaRPr>
          </a:p>
          <a:p>
            <a:pPr marL="0" indent="0">
              <a:buNone/>
            </a:pPr>
            <a:r>
              <a:rPr lang="zh-CN" altLang="en-US" dirty="0" smtClean="0">
                <a:solidFill>
                  <a:schemeClr val="accent1"/>
                </a:solidFill>
              </a:rPr>
              <a:t>●   </a:t>
            </a:r>
            <a:r>
              <a:rPr lang="zh-CN" altLang="en-US" dirty="0" smtClean="0">
                <a:latin typeface="幼圆 (标题)"/>
              </a:rPr>
              <a:t>面</a:t>
            </a:r>
            <a:r>
              <a:rPr lang="zh-CN" altLang="en-US" dirty="0">
                <a:latin typeface="幼圆 (标题)"/>
              </a:rPr>
              <a:t>单获取（</a:t>
            </a:r>
            <a:r>
              <a:rPr lang="en-US" altLang="zh-CN" dirty="0">
                <a:latin typeface="幼圆 (标题)"/>
              </a:rPr>
              <a:t>API</a:t>
            </a:r>
            <a:r>
              <a:rPr lang="zh-CN" altLang="en-US" dirty="0">
                <a:latin typeface="幼圆 (标题)"/>
              </a:rPr>
              <a:t>对接）</a:t>
            </a:r>
            <a:endParaRPr lang="en-US" altLang="zh-CN" dirty="0">
              <a:latin typeface="幼圆 (标题)"/>
            </a:endParaRPr>
          </a:p>
          <a:p>
            <a:pPr marL="0" indent="0">
              <a:buNone/>
            </a:pPr>
            <a:r>
              <a:rPr lang="zh-CN" altLang="en-US" dirty="0" smtClean="0">
                <a:solidFill>
                  <a:schemeClr val="accent1"/>
                </a:solidFill>
              </a:rPr>
              <a:t>●   </a:t>
            </a:r>
            <a:r>
              <a:rPr lang="zh-CN" altLang="en-US" dirty="0" smtClean="0">
                <a:latin typeface="幼圆 (标题)"/>
              </a:rPr>
              <a:t>轨迹</a:t>
            </a:r>
            <a:r>
              <a:rPr lang="zh-CN" altLang="en-US" dirty="0">
                <a:latin typeface="幼圆 (标题)"/>
              </a:rPr>
              <a:t>追踪（</a:t>
            </a:r>
            <a:r>
              <a:rPr lang="en-US" altLang="zh-CN" dirty="0">
                <a:latin typeface="幼圆 (标题)"/>
              </a:rPr>
              <a:t>API</a:t>
            </a:r>
            <a:r>
              <a:rPr lang="zh-CN" altLang="en-US" dirty="0">
                <a:latin typeface="幼圆 (标题)"/>
              </a:rPr>
              <a:t>对接）</a:t>
            </a:r>
            <a:endParaRPr lang="en-US" altLang="zh-CN" dirty="0">
              <a:latin typeface="幼圆 (标题)"/>
            </a:endParaRPr>
          </a:p>
          <a:p>
            <a:pPr marL="0" indent="0">
              <a:buNone/>
            </a:pPr>
            <a:endParaRPr lang="en-US" altLang="zh-CN" dirty="0">
              <a:latin typeface="幼圆 (标题)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05260" y="352419"/>
            <a:ext cx="8911687" cy="738088"/>
          </a:xfrm>
        </p:spPr>
        <p:txBody>
          <a:bodyPr>
            <a:normAutofit/>
          </a:bodyPr>
          <a:lstStyle/>
          <a:p>
            <a:pPr algn="ctr"/>
            <a:r>
              <a:rPr lang="zh-CN" altLang="en-US" sz="3200" dirty="0" smtClean="0">
                <a:latin typeface="幼圆 (标题)"/>
              </a:rPr>
              <a:t>客户注册</a:t>
            </a:r>
            <a:r>
              <a:rPr lang="en-US" altLang="zh-CN" sz="3200" dirty="0" smtClean="0">
                <a:latin typeface="幼圆 (标题)"/>
              </a:rPr>
              <a:t>&amp;</a:t>
            </a:r>
            <a:r>
              <a:rPr lang="zh-CN" altLang="en-US" sz="3200" dirty="0" smtClean="0">
                <a:latin typeface="幼圆 (标题)"/>
              </a:rPr>
              <a:t>登录</a:t>
            </a:r>
            <a:endParaRPr lang="zh-CN" altLang="en-US" sz="3200" dirty="0">
              <a:latin typeface="幼圆 (标题)"/>
            </a:endParaRPr>
          </a:p>
        </p:txBody>
      </p:sp>
      <p:sp>
        <p:nvSpPr>
          <p:cNvPr id="5" name="内容占位符 2"/>
          <p:cNvSpPr txBox="1"/>
          <p:nvPr/>
        </p:nvSpPr>
        <p:spPr>
          <a:xfrm>
            <a:off x="1990793" y="1106424"/>
            <a:ext cx="8915400" cy="75173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 smtClean="0">
                <a:solidFill>
                  <a:srgbClr val="C00000"/>
                </a:solidFill>
                <a:latin typeface="幼圆 (正文)"/>
              </a:rPr>
              <a:t>● </a:t>
            </a:r>
            <a:r>
              <a:rPr lang="zh-CN" altLang="en-US" dirty="0" smtClean="0">
                <a:latin typeface="幼圆 (正文)"/>
              </a:rPr>
              <a:t>登</a:t>
            </a:r>
            <a:r>
              <a:rPr lang="zh-CN" altLang="en-US" dirty="0" smtClean="0">
                <a:solidFill>
                  <a:schemeClr val="tx1"/>
                </a:solidFill>
                <a:latin typeface="幼圆 (正文)"/>
              </a:rPr>
              <a:t>录货代公司提供的网站，</a:t>
            </a:r>
            <a:r>
              <a:rPr lang="zh-CN" altLang="en-US" dirty="0" smtClean="0">
                <a:latin typeface="幼圆 (正文)"/>
              </a:rPr>
              <a:t>点击注册，填写手机号注册账户</a:t>
            </a:r>
            <a:endParaRPr lang="en-US" altLang="zh-CN" dirty="0" smtClean="0">
              <a:latin typeface="幼圆 (正文)"/>
            </a:endParaRPr>
          </a:p>
          <a:p>
            <a:pPr marL="0" indent="0">
              <a:buNone/>
            </a:pPr>
            <a:r>
              <a:rPr lang="en-US" altLang="zh-CN" dirty="0">
                <a:latin typeface="幼圆 (正文)"/>
              </a:rPr>
              <a:t> </a:t>
            </a:r>
            <a:r>
              <a:rPr lang="en-US" altLang="zh-CN" dirty="0" smtClean="0">
                <a:latin typeface="幼圆 (正文)"/>
              </a:rPr>
              <a:t>  </a:t>
            </a:r>
            <a:r>
              <a:rPr lang="zh-CN" altLang="en-US" dirty="0" smtClean="0">
                <a:latin typeface="幼圆 (正文)"/>
              </a:rPr>
              <a:t>例如：</a:t>
            </a:r>
            <a:r>
              <a:rPr lang="en-US" altLang="zh-CN" dirty="0" smtClean="0">
                <a:solidFill>
                  <a:srgbClr val="FF0000"/>
                </a:solidFill>
                <a:latin typeface="幼圆 (正文)"/>
              </a:rPr>
              <a:t>http</a:t>
            </a:r>
            <a:r>
              <a:rPr lang="en-US" altLang="zh-CN" dirty="0">
                <a:solidFill>
                  <a:srgbClr val="FF0000"/>
                </a:solidFill>
                <a:latin typeface="幼圆 (正文)"/>
              </a:rPr>
              <a:t>://bb01.rui-y.com/login.html</a:t>
            </a:r>
            <a:endParaRPr lang="en-US" altLang="zh-CN" dirty="0" smtClean="0">
              <a:solidFill>
                <a:srgbClr val="FF0000"/>
              </a:solidFill>
              <a:latin typeface="幼圆 (正文)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705" y="1957333"/>
            <a:ext cx="5936783" cy="43616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05260" y="352419"/>
            <a:ext cx="8911687" cy="738088"/>
          </a:xfrm>
        </p:spPr>
        <p:txBody>
          <a:bodyPr>
            <a:normAutofit/>
          </a:bodyPr>
          <a:lstStyle/>
          <a:p>
            <a:pPr algn="ctr"/>
            <a:r>
              <a:rPr lang="zh-CN" altLang="en-US" sz="3200" dirty="0" smtClean="0">
                <a:latin typeface="幼圆 (标题)"/>
              </a:rPr>
              <a:t>客户注册</a:t>
            </a:r>
            <a:r>
              <a:rPr lang="en-US" altLang="zh-CN" sz="3200" dirty="0" smtClean="0">
                <a:latin typeface="幼圆 (标题)"/>
              </a:rPr>
              <a:t>&amp;</a:t>
            </a:r>
            <a:r>
              <a:rPr lang="zh-CN" altLang="en-US" sz="3200" dirty="0" smtClean="0">
                <a:latin typeface="幼圆 (标题)"/>
              </a:rPr>
              <a:t>登录</a:t>
            </a:r>
            <a:endParaRPr lang="zh-CN" altLang="en-US" sz="3200" dirty="0">
              <a:latin typeface="幼圆 (标题)"/>
            </a:endParaRPr>
          </a:p>
        </p:txBody>
      </p:sp>
      <p:sp>
        <p:nvSpPr>
          <p:cNvPr id="5" name="内容占位符 2"/>
          <p:cNvSpPr txBox="1"/>
          <p:nvPr/>
        </p:nvSpPr>
        <p:spPr>
          <a:xfrm>
            <a:off x="1990793" y="1106424"/>
            <a:ext cx="8915400" cy="75173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 smtClean="0">
                <a:solidFill>
                  <a:srgbClr val="C00000"/>
                </a:solidFill>
                <a:latin typeface="幼圆 (正文)"/>
              </a:rPr>
              <a:t>● </a:t>
            </a:r>
            <a:r>
              <a:rPr lang="zh-CN" altLang="en-US" dirty="0" smtClean="0">
                <a:latin typeface="幼圆 (正文)"/>
              </a:rPr>
              <a:t>注册完成后，通知平台人员审核。</a:t>
            </a:r>
            <a:endParaRPr lang="en-US" altLang="zh-CN" dirty="0" smtClean="0">
              <a:latin typeface="幼圆 (正文)"/>
            </a:endParaRPr>
          </a:p>
          <a:p>
            <a:pPr marL="0" indent="0">
              <a:buNone/>
            </a:pPr>
            <a:r>
              <a:rPr lang="en-US" altLang="zh-CN" dirty="0">
                <a:latin typeface="幼圆 (正文)"/>
              </a:rPr>
              <a:t> </a:t>
            </a:r>
            <a:r>
              <a:rPr lang="en-US" altLang="zh-CN" dirty="0" smtClean="0">
                <a:latin typeface="幼圆 (正文)"/>
              </a:rPr>
              <a:t>  </a:t>
            </a:r>
            <a:r>
              <a:rPr lang="zh-CN" altLang="en-US" dirty="0" smtClean="0">
                <a:latin typeface="幼圆 (正文)"/>
              </a:rPr>
              <a:t>审核通过后即可根据手机号和密码登陆系统</a:t>
            </a:r>
            <a:endParaRPr lang="en-US" altLang="zh-CN" dirty="0">
              <a:latin typeface="幼圆 (正文)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540" y="1874074"/>
            <a:ext cx="4219664" cy="451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53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35243" y="349371"/>
            <a:ext cx="8911687" cy="688598"/>
          </a:xfrm>
        </p:spPr>
        <p:txBody>
          <a:bodyPr>
            <a:normAutofit/>
          </a:bodyPr>
          <a:lstStyle/>
          <a:p>
            <a:pPr algn="ctr"/>
            <a:r>
              <a:rPr lang="zh-CN" altLang="en-US" sz="3200" dirty="0" smtClean="0"/>
              <a:t>客户报价查询</a:t>
            </a:r>
            <a:endParaRPr lang="zh-CN" altLang="en-US" sz="3200" dirty="0"/>
          </a:p>
        </p:txBody>
      </p:sp>
      <p:sp>
        <p:nvSpPr>
          <p:cNvPr id="5" name="内容占位符 2"/>
          <p:cNvSpPr txBox="1"/>
          <p:nvPr/>
        </p:nvSpPr>
        <p:spPr>
          <a:xfrm>
            <a:off x="1973648" y="1037970"/>
            <a:ext cx="8915400" cy="12528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600" dirty="0" smtClean="0">
                <a:solidFill>
                  <a:srgbClr val="C00000"/>
                </a:solidFill>
              </a:rPr>
              <a:t>● </a:t>
            </a:r>
            <a:r>
              <a:rPr lang="zh-CN" altLang="en-US" sz="1600" dirty="0" smtClean="0"/>
              <a:t>客户登录系统后，通过目的地国家和货物重量查询报价。</a:t>
            </a:r>
            <a:r>
              <a:rPr lang="zh-CN" altLang="en-US" sz="1600" dirty="0"/>
              <a:t>可</a:t>
            </a:r>
            <a:r>
              <a:rPr lang="zh-CN" altLang="en-US" sz="1600" dirty="0" smtClean="0"/>
              <a:t>选择</a:t>
            </a:r>
            <a:r>
              <a:rPr lang="zh-CN" altLang="en-US" sz="1600" dirty="0"/>
              <a:t>合适的路线直接下单</a:t>
            </a:r>
            <a:r>
              <a:rPr lang="zh-CN" altLang="en-US" sz="1600" dirty="0" smtClean="0"/>
              <a:t>。</a:t>
            </a:r>
            <a:endParaRPr lang="en-US" altLang="zh-CN" sz="1600" dirty="0" smtClean="0"/>
          </a:p>
          <a:p>
            <a:pPr marL="0" indent="0">
              <a:buNone/>
            </a:pPr>
            <a:r>
              <a:rPr lang="zh-CN" altLang="en-US" sz="1600" dirty="0">
                <a:solidFill>
                  <a:srgbClr val="C00000"/>
                </a:solidFill>
              </a:rPr>
              <a:t> </a:t>
            </a:r>
            <a:r>
              <a:rPr lang="zh-CN" altLang="en-US" sz="1600" dirty="0" smtClean="0">
                <a:solidFill>
                  <a:srgbClr val="C00000"/>
                </a:solidFill>
              </a:rPr>
              <a:t>   </a:t>
            </a:r>
            <a:r>
              <a:rPr lang="zh-CN" altLang="en-US" sz="1600" dirty="0" smtClean="0"/>
              <a:t>如果是常用</a:t>
            </a:r>
            <a:r>
              <a:rPr lang="zh-CN" altLang="en-US" sz="1600" dirty="0"/>
              <a:t>路线</a:t>
            </a:r>
            <a:r>
              <a:rPr lang="zh-CN" altLang="en-US" sz="1600" dirty="0" smtClean="0"/>
              <a:t>，建议点击收藏。</a:t>
            </a: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804237" y="2063174"/>
            <a:ext cx="9724856" cy="44338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35243" y="349371"/>
            <a:ext cx="8911687" cy="688598"/>
          </a:xfrm>
        </p:spPr>
        <p:txBody>
          <a:bodyPr>
            <a:normAutofit/>
          </a:bodyPr>
          <a:lstStyle/>
          <a:p>
            <a:pPr algn="ctr"/>
            <a:r>
              <a:rPr lang="zh-CN" altLang="en-US" sz="3200" dirty="0" smtClean="0"/>
              <a:t>客户报价查询</a:t>
            </a:r>
            <a:endParaRPr lang="zh-CN" altLang="en-US" sz="3200" dirty="0"/>
          </a:p>
        </p:txBody>
      </p:sp>
      <p:sp>
        <p:nvSpPr>
          <p:cNvPr id="5" name="内容占位符 2"/>
          <p:cNvSpPr txBox="1"/>
          <p:nvPr/>
        </p:nvSpPr>
        <p:spPr>
          <a:xfrm>
            <a:off x="1973648" y="1037969"/>
            <a:ext cx="8915400" cy="14583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600" dirty="0" smtClean="0">
                <a:solidFill>
                  <a:srgbClr val="C00000"/>
                </a:solidFill>
              </a:rPr>
              <a:t>● </a:t>
            </a:r>
            <a:r>
              <a:rPr lang="zh-CN" altLang="en-US" sz="1600" dirty="0" smtClean="0"/>
              <a:t>收藏后的路线自动显示在首页。</a:t>
            </a:r>
            <a:endParaRPr lang="en-US" altLang="zh-CN" sz="1600" dirty="0" smtClean="0"/>
          </a:p>
          <a:p>
            <a:pPr marL="0" indent="0">
              <a:buNone/>
            </a:pPr>
            <a:r>
              <a:rPr lang="en-US" altLang="zh-CN" sz="1600" dirty="0"/>
              <a:t> </a:t>
            </a:r>
            <a:r>
              <a:rPr lang="en-US" altLang="zh-CN" sz="1600" dirty="0" smtClean="0"/>
              <a:t>   </a:t>
            </a:r>
            <a:r>
              <a:rPr lang="zh-CN" altLang="en-US" sz="1600" dirty="0" smtClean="0"/>
              <a:t>下次登录直接在首页即可选择路线下单，或者通过</a:t>
            </a:r>
            <a:r>
              <a:rPr lang="en-US" altLang="zh-CN" sz="1600" dirty="0" smtClean="0"/>
              <a:t>excel</a:t>
            </a:r>
            <a:r>
              <a:rPr lang="zh-CN" altLang="en-US" sz="1600" dirty="0" smtClean="0"/>
              <a:t>导入数据批量下单。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145" y="2063015"/>
            <a:ext cx="9810415" cy="413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33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79202" y="217466"/>
            <a:ext cx="8911590" cy="788035"/>
          </a:xfrm>
        </p:spPr>
        <p:txBody>
          <a:bodyPr>
            <a:normAutofit/>
          </a:bodyPr>
          <a:lstStyle/>
          <a:p>
            <a:pPr algn="ctr"/>
            <a:r>
              <a:rPr lang="zh-CN" altLang="en-US" sz="3200" dirty="0" smtClean="0"/>
              <a:t>下单</a:t>
            </a:r>
            <a:r>
              <a:rPr lang="en-US" altLang="zh-CN" sz="3200" dirty="0" smtClean="0"/>
              <a:t>-</a:t>
            </a:r>
            <a:r>
              <a:rPr lang="zh-CN" altLang="en-US" sz="3200" dirty="0"/>
              <a:t>页面单件下</a:t>
            </a:r>
            <a:r>
              <a:rPr lang="zh-CN" altLang="en-US" sz="3200" dirty="0" smtClean="0"/>
              <a:t>单</a:t>
            </a:r>
            <a:endParaRPr lang="zh-CN" altLang="en-US" sz="3200" dirty="0"/>
          </a:p>
        </p:txBody>
      </p:sp>
      <p:sp>
        <p:nvSpPr>
          <p:cNvPr id="5" name="内容占位符 2"/>
          <p:cNvSpPr txBox="1"/>
          <p:nvPr/>
        </p:nvSpPr>
        <p:spPr>
          <a:xfrm>
            <a:off x="2015913" y="1072876"/>
            <a:ext cx="7951047" cy="764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5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600" dirty="0" smtClean="0">
                <a:solidFill>
                  <a:srgbClr val="C00000"/>
                </a:solidFill>
                <a:sym typeface="+mn-ea"/>
              </a:rPr>
              <a:t>● </a:t>
            </a:r>
            <a:r>
              <a:rPr lang="zh-CN" altLang="en-US" sz="1600" dirty="0" smtClean="0">
                <a:ln/>
                <a:solidFill>
                  <a:schemeClr val="tx1"/>
                </a:solidFill>
                <a:sym typeface="+mn-ea"/>
              </a:rPr>
              <a:t>按照页面要求，填写相应的收件人信息</a:t>
            </a:r>
            <a:r>
              <a:rPr lang="en-US" altLang="zh-CN" sz="1600" dirty="0" smtClean="0">
                <a:ln/>
                <a:solidFill>
                  <a:schemeClr val="tx1"/>
                </a:solidFill>
                <a:sym typeface="+mn-ea"/>
              </a:rPr>
              <a:t>/</a:t>
            </a:r>
            <a:r>
              <a:rPr lang="zh-CN" altLang="en-US" sz="1600" dirty="0" smtClean="0">
                <a:ln/>
                <a:solidFill>
                  <a:schemeClr val="tx1"/>
                </a:solidFill>
                <a:sym typeface="+mn-ea"/>
              </a:rPr>
              <a:t>货物信息</a:t>
            </a:r>
            <a:r>
              <a:rPr lang="en-US" altLang="zh-CN" sz="1600" dirty="0" smtClean="0">
                <a:ln/>
                <a:solidFill>
                  <a:schemeClr val="tx1"/>
                </a:solidFill>
                <a:sym typeface="+mn-ea"/>
              </a:rPr>
              <a:t>/</a:t>
            </a:r>
            <a:r>
              <a:rPr lang="zh-CN" altLang="en-US" sz="1600" dirty="0" smtClean="0">
                <a:ln/>
                <a:solidFill>
                  <a:schemeClr val="tx1"/>
                </a:solidFill>
                <a:sym typeface="+mn-ea"/>
              </a:rPr>
              <a:t>海关申报信息</a:t>
            </a:r>
            <a:endParaRPr lang="en-US" altLang="zh-CN" sz="1600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458" y="1663652"/>
            <a:ext cx="9527963" cy="4391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98,&quot;width&quot;:4968}"/>
</p:tagLst>
</file>

<file path=ppt/theme/theme1.xml><?xml version="1.0" encoding="utf-8"?>
<a:theme xmlns:a="http://schemas.openxmlformats.org/drawingml/2006/main" name="丝状">
  <a:themeElements>
    <a:clrScheme name="丝状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丝状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丝状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6101</TotalTime>
  <Words>675</Words>
  <Application>Microsoft Office PowerPoint</Application>
  <PresentationFormat>宽屏</PresentationFormat>
  <Paragraphs>62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等线</vt:lpstr>
      <vt:lpstr>幼圆</vt:lpstr>
      <vt:lpstr>幼圆 (标题)</vt:lpstr>
      <vt:lpstr>幼圆 (正文)</vt:lpstr>
      <vt:lpstr>Arial</vt:lpstr>
      <vt:lpstr>Century Gothic</vt:lpstr>
      <vt:lpstr>Wingdings 3</vt:lpstr>
      <vt:lpstr>丝状</vt:lpstr>
      <vt:lpstr>睿云物流系统 </vt:lpstr>
      <vt:lpstr>一、操作流程</vt:lpstr>
      <vt:lpstr>二、主要功能</vt:lpstr>
      <vt:lpstr>三、详细操作</vt:lpstr>
      <vt:lpstr>客户注册&amp;登录</vt:lpstr>
      <vt:lpstr>客户注册&amp;登录</vt:lpstr>
      <vt:lpstr>客户报价查询</vt:lpstr>
      <vt:lpstr>客户报价查询</vt:lpstr>
      <vt:lpstr>下单-页面单件下单</vt:lpstr>
      <vt:lpstr>下单-页面单件下单</vt:lpstr>
      <vt:lpstr>下单-页面单件下单</vt:lpstr>
      <vt:lpstr>下单-页面单件下单</vt:lpstr>
      <vt:lpstr>下单-批量导入下单</vt:lpstr>
      <vt:lpstr>下单-批量导入下单</vt:lpstr>
      <vt:lpstr>下单-批量导入下单</vt:lpstr>
      <vt:lpstr>下单-系统对接下单（ API ）</vt:lpstr>
      <vt:lpstr>面单打印（页面）</vt:lpstr>
      <vt:lpstr>面单打印（页面）</vt:lpstr>
      <vt:lpstr>面单获取（API对接）</vt:lpstr>
      <vt:lpstr>轨迹追踪（API对接）</vt:lpstr>
      <vt:lpstr>END！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Paypal国际物流平台</dc:title>
  <dc:creator>微软中国</dc:creator>
  <cp:lastModifiedBy>微软中国</cp:lastModifiedBy>
  <cp:revision>298</cp:revision>
  <dcterms:created xsi:type="dcterms:W3CDTF">2019-02-11T05:11:00Z</dcterms:created>
  <dcterms:modified xsi:type="dcterms:W3CDTF">2020-04-16T10:32:05Z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